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Amatic SC"/>
      <p:regular r:id="rId13"/>
      <p:bold r:id="rId14"/>
    </p:embeddedFont>
    <p:embeddedFont>
      <p:font typeface="Source Code Pro"/>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AmaticSC-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SourceCodePro-regular.fntdata"/><Relationship Id="rId14" Type="http://schemas.openxmlformats.org/officeDocument/2006/relationships/font" Target="fonts/AmaticSC-bold.fntdata"/><Relationship Id="rId16" Type="http://schemas.openxmlformats.org/officeDocument/2006/relationships/font" Target="fonts/SourceCodePr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600" cy="2690400"/>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600"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600"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600"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500" cy="3538500"/>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600" cy="334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600" cy="801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900" cy="3340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200"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600" cy="801000"/>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600" cy="334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jpg"/><Relationship Id="rId4"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youtube.com/v/p5iuUQ69D-c" TargetMode="External"/><Relationship Id="rId4"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FF"/>
        </a:solidFill>
      </p:bgPr>
    </p:bg>
    <p:spTree>
      <p:nvGrpSpPr>
        <p:cNvPr id="55" name="Shape 55"/>
        <p:cNvGrpSpPr/>
        <p:nvPr/>
      </p:nvGrpSpPr>
      <p:grpSpPr>
        <a:xfrm>
          <a:off x="0" y="0"/>
          <a:ext cx="0" cy="0"/>
          <a:chOff x="0" y="0"/>
          <a:chExt cx="0" cy="0"/>
        </a:xfrm>
      </p:grpSpPr>
      <p:sp>
        <p:nvSpPr>
          <p:cNvPr id="56" name="Shape 56"/>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spcBef>
                <a:spcPts val="0"/>
              </a:spcBef>
              <a:buNone/>
            </a:pPr>
            <a:r>
              <a:rPr lang="en"/>
              <a:t>Robert E. Lee High School</a:t>
            </a:r>
          </a:p>
        </p:txBody>
      </p:sp>
      <p:sp>
        <p:nvSpPr>
          <p:cNvPr id="57" name="Shape 57"/>
          <p:cNvSpPr txBox="1"/>
          <p:nvPr>
            <p:ph idx="1" type="subTitle"/>
          </p:nvPr>
        </p:nvSpPr>
        <p:spPr>
          <a:xfrm>
            <a:off x="311700" y="3890400"/>
            <a:ext cx="8520600" cy="706200"/>
          </a:xfrm>
          <a:prstGeom prst="rect">
            <a:avLst/>
          </a:prstGeom>
        </p:spPr>
        <p:txBody>
          <a:bodyPr anchorCtr="0" anchor="ctr" bIns="91425" lIns="91425" rIns="91425" tIns="91425">
            <a:noAutofit/>
          </a:bodyPr>
          <a:lstStyle/>
          <a:p>
            <a:pPr lvl="0">
              <a:spcBef>
                <a:spcPts val="0"/>
              </a:spcBef>
              <a:buNone/>
            </a:pPr>
            <a:r>
              <a:rPr lang="en"/>
              <a:t>Staunton, Virginia</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9DAF8"/>
        </a:solidFill>
      </p:bgPr>
    </p:bg>
    <p:spTree>
      <p:nvGrpSpPr>
        <p:cNvPr id="61" name="Shape 61"/>
        <p:cNvGrpSpPr/>
        <p:nvPr/>
      </p:nvGrpSpPr>
      <p:grpSpPr>
        <a:xfrm>
          <a:off x="0" y="0"/>
          <a:ext cx="0" cy="0"/>
          <a:chOff x="0" y="0"/>
          <a:chExt cx="0" cy="0"/>
        </a:xfrm>
      </p:grpSpPr>
      <p:sp>
        <p:nvSpPr>
          <p:cNvPr id="62" name="Shape 62"/>
          <p:cNvSpPr txBox="1"/>
          <p:nvPr>
            <p:ph type="title"/>
          </p:nvPr>
        </p:nvSpPr>
        <p:spPr>
          <a:xfrm>
            <a:off x="2802750" y="802500"/>
            <a:ext cx="3538500" cy="3538500"/>
          </a:xfrm>
          <a:prstGeom prst="rect">
            <a:avLst/>
          </a:prstGeom>
        </p:spPr>
        <p:txBody>
          <a:bodyPr anchorCtr="0" anchor="ctr" bIns="91425" lIns="91425" rIns="91425" tIns="91425">
            <a:noAutofit/>
          </a:bodyPr>
          <a:lstStyle/>
          <a:p>
            <a:pPr lvl="0">
              <a:spcBef>
                <a:spcPts val="0"/>
              </a:spcBef>
              <a:buNone/>
            </a:pPr>
            <a:r>
              <a:t/>
            </a:r>
            <a:endParaRPr/>
          </a:p>
        </p:txBody>
      </p:sp>
      <p:pic>
        <p:nvPicPr>
          <p:cNvPr descr="community.jpg" id="63" name="Shape 63"/>
          <p:cNvPicPr preferRelativeResize="0"/>
          <p:nvPr/>
        </p:nvPicPr>
        <p:blipFill rotWithShape="1">
          <a:blip r:embed="rId3">
            <a:alphaModFix/>
          </a:blip>
          <a:srcRect b="21697" l="0" r="0" t="0"/>
          <a:stretch/>
        </p:blipFill>
        <p:spPr>
          <a:xfrm>
            <a:off x="2716625" y="641225"/>
            <a:ext cx="3697649" cy="3699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9DAF8"/>
        </a:solidFill>
      </p:bgPr>
    </p:bg>
    <p:spTree>
      <p:nvGrpSpPr>
        <p:cNvPr id="67" name="Shape 67"/>
        <p:cNvGrpSpPr/>
        <p:nvPr/>
      </p:nvGrpSpPr>
      <p:grpSpPr>
        <a:xfrm>
          <a:off x="0" y="0"/>
          <a:ext cx="0" cy="0"/>
          <a:chOff x="0" y="0"/>
          <a:chExt cx="0" cy="0"/>
        </a:xfrm>
      </p:grpSpPr>
      <p:sp>
        <p:nvSpPr>
          <p:cNvPr id="68" name="Shape 68"/>
          <p:cNvSpPr txBox="1"/>
          <p:nvPr>
            <p:ph type="title"/>
          </p:nvPr>
        </p:nvSpPr>
        <p:spPr>
          <a:xfrm>
            <a:off x="776850" y="292850"/>
            <a:ext cx="8520600" cy="801000"/>
          </a:xfrm>
          <a:prstGeom prst="rect">
            <a:avLst/>
          </a:prstGeom>
        </p:spPr>
        <p:txBody>
          <a:bodyPr anchorCtr="0" anchor="t" bIns="91425" lIns="91425" rIns="91425" tIns="91425">
            <a:noAutofit/>
          </a:bodyPr>
          <a:lstStyle/>
          <a:p>
            <a:pPr lvl="0">
              <a:spcBef>
                <a:spcPts val="0"/>
              </a:spcBef>
              <a:buNone/>
            </a:pPr>
            <a:r>
              <a:rPr lang="en"/>
              <a:t>Community service during homecoming week</a:t>
            </a:r>
          </a:p>
        </p:txBody>
      </p:sp>
      <p:sp>
        <p:nvSpPr>
          <p:cNvPr id="69" name="Shape 69"/>
          <p:cNvSpPr txBox="1"/>
          <p:nvPr>
            <p:ph idx="1" type="body"/>
          </p:nvPr>
        </p:nvSpPr>
        <p:spPr>
          <a:xfrm>
            <a:off x="311700" y="2305875"/>
            <a:ext cx="8520600" cy="2186400"/>
          </a:xfrm>
          <a:prstGeom prst="rect">
            <a:avLst/>
          </a:prstGeom>
        </p:spPr>
        <p:txBody>
          <a:bodyPr anchorCtr="0" anchor="t" bIns="91425" lIns="91425" rIns="91425" tIns="91425">
            <a:noAutofit/>
          </a:bodyPr>
          <a:lstStyle/>
          <a:p>
            <a:pPr lvl="0">
              <a:spcBef>
                <a:spcPts val="0"/>
              </a:spcBef>
              <a:buNone/>
            </a:pPr>
            <a:r>
              <a:rPr lang="en"/>
              <a:t>We believe that our high school is not only a place for learning but the flagship of our community.  In order to build positive relationships, we want to give back to the community that supports us.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9DAF8"/>
        </a:solidFill>
      </p:bgPr>
    </p:bg>
    <p:spTree>
      <p:nvGrpSpPr>
        <p:cNvPr id="73" name="Shape 73"/>
        <p:cNvGrpSpPr/>
        <p:nvPr/>
      </p:nvGrpSpPr>
      <p:grpSpPr>
        <a:xfrm>
          <a:off x="0" y="0"/>
          <a:ext cx="0" cy="0"/>
          <a:chOff x="0" y="0"/>
          <a:chExt cx="0" cy="0"/>
        </a:xfrm>
      </p:grpSpPr>
      <p:sp>
        <p:nvSpPr>
          <p:cNvPr id="74" name="Shape 74"/>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The plan</a:t>
            </a:r>
          </a:p>
        </p:txBody>
      </p:sp>
      <p:pic>
        <p:nvPicPr>
          <p:cNvPr descr="... Amelia&amp;#39;s Sad Face | by ..." id="75" name="Shape 75"/>
          <p:cNvPicPr preferRelativeResize="0"/>
          <p:nvPr/>
        </p:nvPicPr>
        <p:blipFill rotWithShape="1">
          <a:blip r:embed="rId3">
            <a:alphaModFix/>
          </a:blip>
          <a:srcRect b="0" l="0" r="0" t="0"/>
          <a:stretch/>
        </p:blipFill>
        <p:spPr>
          <a:xfrm>
            <a:off x="5116725" y="2236850"/>
            <a:ext cx="3286126" cy="2098749"/>
          </a:xfrm>
          <a:prstGeom prst="rect">
            <a:avLst/>
          </a:prstGeom>
          <a:noFill/>
          <a:ln>
            <a:noFill/>
          </a:ln>
        </p:spPr>
      </p:pic>
      <p:sp>
        <p:nvSpPr>
          <p:cNvPr id="76" name="Shape 76"/>
          <p:cNvSpPr txBox="1"/>
          <p:nvPr>
            <p:ph idx="1" type="body"/>
          </p:nvPr>
        </p:nvSpPr>
        <p:spPr>
          <a:xfrm>
            <a:off x="201525" y="1093850"/>
            <a:ext cx="8520600" cy="3340200"/>
          </a:xfrm>
          <a:prstGeom prst="rect">
            <a:avLst/>
          </a:prstGeom>
          <a:ln cap="flat" cmpd="sng" w="9525">
            <a:solidFill>
              <a:srgbClr val="FF0000"/>
            </a:solidFill>
            <a:prstDash val="solid"/>
            <a:round/>
            <a:headEnd len="med" w="med" type="none"/>
            <a:tailEnd len="med" w="med" type="none"/>
          </a:ln>
        </p:spPr>
        <p:txBody>
          <a:bodyPr anchorCtr="0" anchor="t" bIns="91425" lIns="91425" rIns="91425" tIns="91425">
            <a:noAutofit/>
          </a:bodyPr>
          <a:lstStyle/>
          <a:p>
            <a:pPr indent="-228600" lvl="0" marL="457200" rtl="0">
              <a:spcBef>
                <a:spcPts val="0"/>
              </a:spcBef>
              <a:buAutoNum type="arabicPeriod"/>
            </a:pPr>
            <a:r>
              <a:rPr lang="en"/>
              <a:t> It began with a group of 8 individuals who wanted to improve the image of high school students in the community.</a:t>
            </a:r>
          </a:p>
          <a:p>
            <a:pPr lvl="0">
              <a:spcBef>
                <a:spcPts val="0"/>
              </a:spcBef>
              <a:buNone/>
            </a:pPr>
            <a:r>
              <a:rPr lang="en" sz="2400"/>
              <a:t>Let’s face it.  As high school students we often get a bad rep.</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9DAF8"/>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Next</a:t>
            </a:r>
          </a:p>
        </p:txBody>
      </p:sp>
      <p:sp>
        <p:nvSpPr>
          <p:cNvPr id="82" name="Shape 82"/>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rPr lang="en"/>
              <a:t>We met with our administrator and brainstormed ways that we could improve our image and community service was suggested.  The first year, about 20 students went out into the community and discovered the value of giving back.  They wanted others to also have the chance to give back and so we initiated 2 community service days at our school.  One in the fall during HOMECOMING and one in the spring.  Last year, we participated in over 100 projects and are on target to do the same this year.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9DAF8"/>
        </a:solidFill>
      </p:bgPr>
    </p:bg>
    <p:spTree>
      <p:nvGrpSpPr>
        <p:cNvPr id="86" name="Shape 86"/>
        <p:cNvGrpSpPr/>
        <p:nvPr/>
      </p:nvGrpSpPr>
      <p:grpSpPr>
        <a:xfrm>
          <a:off x="0" y="0"/>
          <a:ext cx="0" cy="0"/>
          <a:chOff x="0" y="0"/>
          <a:chExt cx="0" cy="0"/>
        </a:xfrm>
      </p:grpSpPr>
      <p:sp>
        <p:nvSpPr>
          <p:cNvPr id="87" name="Shape 87"/>
          <p:cNvSpPr txBox="1"/>
          <p:nvPr>
            <p:ph type="title"/>
          </p:nvPr>
        </p:nvSpPr>
        <p:spPr>
          <a:xfrm>
            <a:off x="311700" y="292850"/>
            <a:ext cx="8520600" cy="801000"/>
          </a:xfrm>
          <a:prstGeom prst="rect">
            <a:avLst/>
          </a:prstGeom>
        </p:spPr>
        <p:txBody>
          <a:bodyPr anchorCtr="0" anchor="t" bIns="91425" lIns="91425" rIns="91425" tIns="91425">
            <a:noAutofit/>
          </a:bodyPr>
          <a:lstStyle/>
          <a:p>
            <a:pPr lvl="0">
              <a:spcBef>
                <a:spcPts val="0"/>
              </a:spcBef>
              <a:buNone/>
            </a:pPr>
            <a:r>
              <a:rPr lang="en"/>
              <a:t>School wide projects</a:t>
            </a:r>
          </a:p>
        </p:txBody>
      </p:sp>
      <p:sp>
        <p:nvSpPr>
          <p:cNvPr id="88" name="Shape 88"/>
          <p:cNvSpPr txBox="1"/>
          <p:nvPr>
            <p:ph idx="1" type="body"/>
          </p:nvPr>
        </p:nvSpPr>
        <p:spPr>
          <a:xfrm>
            <a:off x="311700" y="1228675"/>
            <a:ext cx="8520600" cy="3340200"/>
          </a:xfrm>
          <a:prstGeom prst="rect">
            <a:avLst/>
          </a:prstGeom>
        </p:spPr>
        <p:txBody>
          <a:bodyPr anchorCtr="0" anchor="t" bIns="91425" lIns="91425" rIns="91425" tIns="91425">
            <a:noAutofit/>
          </a:bodyPr>
          <a:lstStyle/>
          <a:p>
            <a:pPr lvl="0">
              <a:spcBef>
                <a:spcPts val="0"/>
              </a:spcBef>
              <a:buNone/>
            </a:pPr>
            <a:r>
              <a:t/>
            </a:r>
            <a:endParaRPr/>
          </a:p>
        </p:txBody>
      </p:sp>
      <p:pic>
        <p:nvPicPr>
          <p:cNvPr descr="IMG_8214.JPG" id="89" name="Shape 89"/>
          <p:cNvPicPr preferRelativeResize="0"/>
          <p:nvPr/>
        </p:nvPicPr>
        <p:blipFill>
          <a:blip r:embed="rId3">
            <a:alphaModFix/>
          </a:blip>
          <a:stretch>
            <a:fillRect/>
          </a:stretch>
        </p:blipFill>
        <p:spPr>
          <a:xfrm>
            <a:off x="311696" y="1482350"/>
            <a:ext cx="3885373" cy="2589599"/>
          </a:xfrm>
          <a:prstGeom prst="rect">
            <a:avLst/>
          </a:prstGeom>
          <a:noFill/>
          <a:ln>
            <a:noFill/>
          </a:ln>
        </p:spPr>
      </p:pic>
      <p:pic>
        <p:nvPicPr>
          <p:cNvPr descr="IMG_8219.JPG" id="90" name="Shape 90"/>
          <p:cNvPicPr preferRelativeResize="0"/>
          <p:nvPr/>
        </p:nvPicPr>
        <p:blipFill>
          <a:blip r:embed="rId4">
            <a:alphaModFix/>
          </a:blip>
          <a:stretch>
            <a:fillRect/>
          </a:stretch>
        </p:blipFill>
        <p:spPr>
          <a:xfrm>
            <a:off x="4661300" y="1482350"/>
            <a:ext cx="3885373" cy="2589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9DAF8"/>
        </a:solidFill>
      </p:bgPr>
    </p:bg>
    <p:spTree>
      <p:nvGrpSpPr>
        <p:cNvPr id="94" name="Shape 94"/>
        <p:cNvGrpSpPr/>
        <p:nvPr/>
      </p:nvGrpSpPr>
      <p:grpSpPr>
        <a:xfrm>
          <a:off x="0" y="0"/>
          <a:ext cx="0" cy="0"/>
          <a:chOff x="0" y="0"/>
          <a:chExt cx="0" cy="0"/>
        </a:xfrm>
      </p:grpSpPr>
      <p:sp>
        <p:nvSpPr>
          <p:cNvPr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id="95" name="Shape 95" title="community service">
            <a:hlinkClick r:id="rId3"/>
          </p:cNvPr>
          <p:cNvSpPr/>
          <p:nvPr/>
        </p:nvSpPr>
        <p:spPr>
          <a:xfrm>
            <a:off x="1214450" y="303600"/>
            <a:ext cx="6158524" cy="4618899"/>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FF"/>
        </a:solidFill>
      </p:bgPr>
    </p:bg>
    <p:spTree>
      <p:nvGrpSpPr>
        <p:cNvPr id="99" name="Shape 99"/>
        <p:cNvGrpSpPr/>
        <p:nvPr/>
      </p:nvGrpSpPr>
      <p:grpSpPr>
        <a:xfrm>
          <a:off x="0" y="0"/>
          <a:ext cx="0" cy="0"/>
          <a:chOff x="0" y="0"/>
          <a:chExt cx="0" cy="0"/>
        </a:xfrm>
      </p:grpSpPr>
      <p:sp>
        <p:nvSpPr>
          <p:cNvPr id="100" name="Shape 100"/>
          <p:cNvSpPr txBox="1"/>
          <p:nvPr>
            <p:ph type="ctrTitle"/>
          </p:nvPr>
        </p:nvSpPr>
        <p:spPr>
          <a:xfrm>
            <a:off x="311700" y="392150"/>
            <a:ext cx="8520600" cy="2690400"/>
          </a:xfrm>
          <a:prstGeom prst="rect">
            <a:avLst/>
          </a:prstGeom>
        </p:spPr>
        <p:txBody>
          <a:bodyPr anchorCtr="0" anchor="ctr" bIns="91425" lIns="91425" rIns="91425" tIns="91425">
            <a:noAutofit/>
          </a:bodyPr>
          <a:lstStyle/>
          <a:p>
            <a:pPr lvl="0">
              <a:spcBef>
                <a:spcPts val="0"/>
              </a:spcBef>
              <a:buNone/>
            </a:pPr>
            <a:r>
              <a:t/>
            </a:r>
            <a:endParaRPr/>
          </a:p>
        </p:txBody>
      </p:sp>
      <p:sp>
        <p:nvSpPr>
          <p:cNvPr id="101" name="Shape 101"/>
          <p:cNvSpPr txBox="1"/>
          <p:nvPr>
            <p:ph idx="1" type="subTitle"/>
          </p:nvPr>
        </p:nvSpPr>
        <p:spPr>
          <a:xfrm>
            <a:off x="311700" y="3890400"/>
            <a:ext cx="8520600" cy="706200"/>
          </a:xfrm>
          <a:prstGeom prst="rect">
            <a:avLst/>
          </a:prstGeom>
        </p:spPr>
        <p:txBody>
          <a:bodyPr anchorCtr="0" anchor="ctr" bIns="91425" lIns="91425" rIns="91425" tIns="91425">
            <a:noAutofit/>
          </a:bodyPr>
          <a:lstStyle/>
          <a:p>
            <a:pPr lvl="0">
              <a:spcBef>
                <a:spcPts val="0"/>
              </a:spcBef>
              <a:buNone/>
            </a:pPr>
            <a:r>
              <a:rPr lang="en"/>
              <a:t>We BeLEEve that we can make a difference</a:t>
            </a:r>
          </a:p>
        </p:txBody>
      </p:sp>
      <p:pic>
        <p:nvPicPr>
          <p:cNvPr descr="LEE.jpg" id="102" name="Shape 102"/>
          <p:cNvPicPr preferRelativeResize="0"/>
          <p:nvPr/>
        </p:nvPicPr>
        <p:blipFill>
          <a:blip r:embed="rId3">
            <a:alphaModFix/>
          </a:blip>
          <a:stretch>
            <a:fillRect/>
          </a:stretch>
        </p:blipFill>
        <p:spPr>
          <a:xfrm>
            <a:off x="1795321" y="280550"/>
            <a:ext cx="5285925" cy="3398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