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Architects Daughter"/>
      <p:regular r:id="rId20"/>
    </p:embeddedFont>
    <p:embeddedFont>
      <p:font typeface="Permanent Marker"/>
      <p:regular r:id="rId21"/>
    </p:embeddedFont>
    <p:embeddedFont>
      <p:font typeface="Pacifico"/>
      <p:regular r:id="rId22"/>
    </p:embeddedFont>
    <p:embeddedFont>
      <p:font typeface="Ultra"/>
      <p:regular r:id="rId23"/>
    </p:embeddedFont>
    <p:embeddedFont>
      <p:font typeface="Merriweather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chitectsDaughter-regular.fntdata"/><Relationship Id="rId22" Type="http://schemas.openxmlformats.org/officeDocument/2006/relationships/font" Target="fonts/Pacifico-regular.fntdata"/><Relationship Id="rId21" Type="http://schemas.openxmlformats.org/officeDocument/2006/relationships/font" Target="fonts/PermanentMarker-regular.fntdata"/><Relationship Id="rId24" Type="http://schemas.openxmlformats.org/officeDocument/2006/relationships/font" Target="fonts/Merriweather-regular.fntdata"/><Relationship Id="rId23" Type="http://schemas.openxmlformats.org/officeDocument/2006/relationships/font" Target="fonts/Ultra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erriweather-italic.fntdata"/><Relationship Id="rId25" Type="http://schemas.openxmlformats.org/officeDocument/2006/relationships/font" Target="fonts/Merriweather-bold.fntdata"/><Relationship Id="rId27" Type="http://schemas.openxmlformats.org/officeDocument/2006/relationships/font" Target="fonts/Merriweather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Sports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Orange &amp; blue club options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Name game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Questions about activities, sporting events, clubs, regrets?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Resources: teachers,  Check grades &amp; assignments,  Powerschool information,   Study Table,     Front Office-behind the wheel or parking pass,Attendance,  Nurse,  Library, Counseling Center, School e-mail, Peers, on-line resources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(handout provides other resources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Show how ballots are used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Mentor check in-what resources have they used.  Diplomas, SOLs, verified credits,  report cards, GPA,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How zeros play a role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Create some academic goals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SMART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" sz="1800">
                <a:solidFill>
                  <a:schemeClr val="dk2"/>
                </a:solidFill>
              </a:rPr>
              <a:t>40 seniors were chosen by a group of counselors, administrators &amp; staff in the early summer.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050">
                <a:solidFill>
                  <a:srgbClr val="66666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1800">
                <a:solidFill>
                  <a:srgbClr val="666666"/>
                </a:solidFill>
              </a:rPr>
              <a:t>Counselors worked with students at the senior mentor workshop training on August 16, 2016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Freshman Class was divided into </a:t>
            </a:r>
            <a:r>
              <a:rPr lang="en">
                <a:solidFill>
                  <a:schemeClr val="dk1"/>
                </a:solidFill>
              </a:rPr>
              <a:t>groups of 24 or” homerooms” alphabetically by last name.  Then they were divided into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smaller groups with 8-10 people in each group &amp; linked to one of the Seniors,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One Friday a month we have a Hornet Home room period. There is a block of time after 2nd block that allows us to have a club day or this home room.  The senior mentors go to the homeroom of the group assigned to them &amp; meet.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Introductions of mentor &amp; mentees:  hobbies , interests-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Ground rules-suggestions from mentees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Goals mentee has set for the high school experience:  diploma type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What is said here stays here.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C78D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latin typeface="Pacifico"/>
                <a:ea typeface="Pacifico"/>
                <a:cs typeface="Pacifico"/>
                <a:sym typeface="Pacifico"/>
              </a:rPr>
              <a:t>Orange County High School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latin typeface="Permanent Marker"/>
                <a:ea typeface="Permanent Marker"/>
                <a:cs typeface="Permanent Marker"/>
                <a:sym typeface="Permanent Marker"/>
              </a:rPr>
              <a:t>Upcoming events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latin typeface="Permanent Marker"/>
                <a:ea typeface="Permanent Marker"/>
                <a:cs typeface="Permanent Marker"/>
                <a:sym typeface="Permanent Marker"/>
              </a:rPr>
              <a:t>Clubs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latin typeface="Permanent Marker"/>
                <a:ea typeface="Permanent Marker"/>
                <a:cs typeface="Permanent Marker"/>
                <a:sym typeface="Permanent Marker"/>
              </a:rPr>
              <a:t>Meeting 2:  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latin typeface="Permanent Marker"/>
                <a:ea typeface="Permanent Marker"/>
                <a:cs typeface="Permanent Marker"/>
                <a:sym typeface="Permanent Marker"/>
              </a:rPr>
              <a:t>Resources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latin typeface="Permanent Marker"/>
                <a:ea typeface="Permanent Marker"/>
                <a:cs typeface="Permanent Marker"/>
                <a:sym typeface="Permanent Marker"/>
              </a:rPr>
              <a:t>Voting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4800">
                <a:latin typeface="Permanent Marker"/>
                <a:ea typeface="Permanent Marker"/>
                <a:cs typeface="Permanent Marker"/>
                <a:sym typeface="Permanent Marker"/>
              </a:rPr>
              <a:t>For 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latin typeface="Permanent Marker"/>
                <a:ea typeface="Permanent Marker"/>
                <a:cs typeface="Permanent Marker"/>
                <a:sym typeface="Permanent Marker"/>
              </a:rPr>
              <a:t>Homecoming Court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latin typeface="Permanent Marker"/>
                <a:ea typeface="Permanent Marker"/>
                <a:cs typeface="Permanent Marker"/>
                <a:sym typeface="Permanent Marker"/>
              </a:rPr>
              <a:t>Meeting 3:  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latin typeface="Permanent Marker"/>
                <a:ea typeface="Permanent Marker"/>
                <a:cs typeface="Permanent Marker"/>
                <a:sym typeface="Permanent Marker"/>
              </a:rPr>
              <a:t>academic Success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latin typeface="Permanent Marker"/>
                <a:ea typeface="Permanent Marker"/>
                <a:cs typeface="Permanent Marker"/>
                <a:sym typeface="Permanent Marker"/>
              </a:rPr>
              <a:t>Setting Goals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6000">
                <a:latin typeface="Permanent Marker"/>
                <a:ea typeface="Permanent Marker"/>
                <a:cs typeface="Permanent Marker"/>
                <a:sym typeface="Permanent Marker"/>
              </a:rPr>
              <a:t>Questions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311700" y="744575"/>
            <a:ext cx="8520600" cy="2699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72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7200">
              <a:latin typeface="Pacifico"/>
              <a:ea typeface="Pacifico"/>
              <a:cs typeface="Pacifico"/>
              <a:sym typeface="Pacifico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4800">
              <a:latin typeface="Pacifico"/>
              <a:ea typeface="Pacifico"/>
              <a:cs typeface="Pacifico"/>
              <a:sym typeface="Pacifico"/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72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9600">
                <a:latin typeface="Architects Daughter"/>
                <a:ea typeface="Architects Daughter"/>
                <a:cs typeface="Architects Daughter"/>
                <a:sym typeface="Architects Daughter"/>
              </a:rPr>
              <a:t>Senior Mentors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311700" y="40007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latin typeface="Pacifico"/>
                <a:ea typeface="Pacifico"/>
                <a:cs typeface="Pacifico"/>
                <a:sym typeface="Pacifico"/>
              </a:rPr>
              <a:t>For the class of 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>
                <a:latin typeface="Ultra"/>
                <a:ea typeface="Ultra"/>
                <a:cs typeface="Ultra"/>
                <a:sym typeface="Ultra"/>
              </a:rPr>
              <a:t>What?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Freshman Induction Program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>
                <a:latin typeface="Ultra"/>
                <a:ea typeface="Ultra"/>
                <a:cs typeface="Ultra"/>
                <a:sym typeface="Ultra"/>
              </a:rPr>
              <a:t>Who?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4800">
                <a:latin typeface="Permanent Marker"/>
                <a:ea typeface="Permanent Marker"/>
                <a:cs typeface="Permanent Marker"/>
                <a:sym typeface="Permanent Marker"/>
              </a:rPr>
              <a:t>40 seniors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248150"/>
            <a:ext cx="8520600" cy="696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latin typeface="Ultra"/>
                <a:ea typeface="Ultra"/>
                <a:cs typeface="Ultra"/>
                <a:sym typeface="Ultra"/>
              </a:rPr>
              <a:t>When?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945050"/>
            <a:ext cx="8520600" cy="362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  <a:highlight>
                  <a:srgbClr val="FF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Senior Mentor Workshop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  <a:highlight>
                  <a:srgbClr val="FFFFFF"/>
                </a:highlight>
                <a:latin typeface="Permanent Marker"/>
                <a:ea typeface="Permanent Marker"/>
                <a:cs typeface="Permanent Marker"/>
                <a:sym typeface="Permanent Marker"/>
              </a:rPr>
              <a:t>August 8, 2016 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424" y="2160350"/>
            <a:ext cx="5122999" cy="280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0673" y="1069524"/>
            <a:ext cx="3347250" cy="395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70750" y="484800"/>
            <a:ext cx="8520600" cy="57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latin typeface="Ultra"/>
                <a:ea typeface="Ultra"/>
                <a:cs typeface="Ultra"/>
                <a:sym typeface="Ultra"/>
              </a:rPr>
              <a:t>How?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4800">
                <a:latin typeface="Permanent Marker"/>
                <a:ea typeface="Permanent Marker"/>
                <a:cs typeface="Permanent Marker"/>
                <a:sym typeface="Permanent Marker"/>
              </a:rPr>
              <a:t>Divided into groups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4800">
              <a:latin typeface="Ultra"/>
              <a:ea typeface="Ultra"/>
              <a:cs typeface="Ultra"/>
              <a:sym typeface="Ultr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4800">
                <a:latin typeface="Ultra"/>
                <a:ea typeface="Ultra"/>
                <a:cs typeface="Ultra"/>
                <a:sym typeface="Ultra"/>
              </a:rPr>
              <a:t>What next?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>
                <a:latin typeface="Permanent Marker"/>
                <a:ea typeface="Permanent Marker"/>
                <a:cs typeface="Permanent Marker"/>
                <a:sym typeface="Permanent Marker"/>
              </a:rPr>
              <a:t>Hornet Homeroom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600" cy="903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latin typeface="Ultra"/>
                <a:ea typeface="Ultra"/>
                <a:cs typeface="Ultra"/>
                <a:sym typeface="Ultra"/>
              </a:rPr>
              <a:t>Let’s get started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latin typeface="Permanent Marker"/>
                <a:ea typeface="Permanent Marker"/>
                <a:cs typeface="Permanent Marker"/>
                <a:sym typeface="Permanent Marker"/>
              </a:rPr>
              <a:t>Meeting 1:  Expectations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4800">
                <a:latin typeface="Permanent Marker"/>
                <a:ea typeface="Permanent Marker"/>
                <a:cs typeface="Permanent Marker"/>
                <a:sym typeface="Permanent Marker"/>
              </a:rPr>
              <a:t>&amp;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4800">
                <a:latin typeface="Permanent Marker"/>
                <a:ea typeface="Permanent Marker"/>
                <a:cs typeface="Permanent Marker"/>
                <a:sym typeface="Permanent Marker"/>
              </a:rPr>
              <a:t>Ice Breakers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latin typeface="Permanent Marker"/>
                <a:ea typeface="Permanent Marker"/>
                <a:cs typeface="Permanent Marker"/>
                <a:sym typeface="Permanent Marker"/>
              </a:rPr>
              <a:t>Goals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4800">
                <a:latin typeface="Permanent Marker"/>
                <a:ea typeface="Permanent Marker"/>
                <a:cs typeface="Permanent Marker"/>
                <a:sym typeface="Permanent Marker"/>
              </a:rPr>
              <a:t>Problems or questions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